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06A8-160B-4F04-B4C5-68EBDEF7683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B979-75D4-4C5B-A5B9-2078DED6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1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06A8-160B-4F04-B4C5-68EBDEF7683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B979-75D4-4C5B-A5B9-2078DED6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4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06A8-160B-4F04-B4C5-68EBDEF7683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B979-75D4-4C5B-A5B9-2078DED6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9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06A8-160B-4F04-B4C5-68EBDEF7683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B979-75D4-4C5B-A5B9-2078DED6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6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06A8-160B-4F04-B4C5-68EBDEF7683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B979-75D4-4C5B-A5B9-2078DED6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2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06A8-160B-4F04-B4C5-68EBDEF7683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B979-75D4-4C5B-A5B9-2078DED6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7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06A8-160B-4F04-B4C5-68EBDEF7683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B979-75D4-4C5B-A5B9-2078DED6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4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06A8-160B-4F04-B4C5-68EBDEF7683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B979-75D4-4C5B-A5B9-2078DED6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2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06A8-160B-4F04-B4C5-68EBDEF7683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B979-75D4-4C5B-A5B9-2078DED6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1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06A8-160B-4F04-B4C5-68EBDEF7683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B979-75D4-4C5B-A5B9-2078DED6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1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06A8-160B-4F04-B4C5-68EBDEF7683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B979-75D4-4C5B-A5B9-2078DED6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5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06A8-160B-4F04-B4C5-68EBDEF7683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AB979-75D4-4C5B-A5B9-2078DED6E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9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1420837"/>
            <a:ext cx="8778240" cy="5190978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866" y="647574"/>
            <a:ext cx="11128280" cy="2709776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&amp;quot"/>
                <a:ea typeface="Calibri"/>
                <a:cs typeface="Times New Roman"/>
              </a:rPr>
              <a:t>И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&amp;quot"/>
                <a:ea typeface="Calibri"/>
                <a:cs typeface="Times New Roman"/>
              </a:rPr>
              <a:t>нформационные технологии </a:t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&amp;quot"/>
                <a:ea typeface="Calibri"/>
                <a:cs typeface="Times New Roman"/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&amp;quot"/>
                <a:ea typeface="Calibri"/>
                <a:cs typeface="Times New Roman"/>
              </a:rPr>
              <a:t>в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&amp;quot"/>
                <a:ea typeface="Calibri"/>
                <a:cs typeface="Times New Roman"/>
              </a:rPr>
              <a:t>интерактивном обучении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&amp;quot"/>
                <a:ea typeface="Calibri"/>
                <a:cs typeface="Times New Roman"/>
              </a:rPr>
              <a:t/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&amp;quot"/>
                <a:ea typeface="Calibri"/>
                <a:cs typeface="Times New Roman"/>
              </a:rPr>
            </a:br>
            <a:r>
              <a:rPr lang="ru-RU" sz="4400" dirty="0" smtClean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на </a:t>
            </a:r>
            <a:r>
              <a:rPr lang="ru-RU" sz="4400" dirty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уровне среднего общего </a:t>
            </a:r>
            <a:r>
              <a:rPr lang="ru-RU" sz="4400" dirty="0" smtClean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образования</a:t>
            </a:r>
            <a:endParaRPr lang="ru-RU" sz="4400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872" y="4342722"/>
            <a:ext cx="11587158" cy="2837951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Разработчики: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Надежда Георгиевна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директора по научно-методической работе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№13»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Кулакова Светлана Ивановна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информатики,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№13»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Консультант:</a:t>
            </a:r>
          </a:p>
          <a:p>
            <a:pPr algn="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Пуляевская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А.М., к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г. Санкт-Петербург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0" y="105818"/>
            <a:ext cx="10773543" cy="6857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200" b="1" dirty="0">
              <a:ln w="28575">
                <a:solidFill>
                  <a:schemeClr val="accent5">
                    <a:lumMod val="5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619275"/>
            <a:ext cx="11627892" cy="1345690"/>
          </a:xfrm>
        </p:spPr>
        <p:txBody>
          <a:bodyPr>
            <a:normAutofit/>
          </a:bodyPr>
          <a:lstStyle/>
          <a:p>
            <a:pPr indent="450215" algn="just">
              <a:lnSpc>
                <a:spcPct val="100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Повышение </a:t>
            </a:r>
            <a:r>
              <a:rPr lang="ru-RU" sz="2400" b="1" i="1" dirty="0">
                <a:latin typeface="Times New Roman"/>
                <a:ea typeface="Times New Roman"/>
              </a:rPr>
              <a:t>качества </a:t>
            </a:r>
            <a:r>
              <a:rPr lang="ru-RU" sz="2400" b="1" i="1" dirty="0" smtClean="0">
                <a:latin typeface="Times New Roman"/>
                <a:ea typeface="Times New Roman"/>
              </a:rPr>
              <a:t>обучения, развитие </a:t>
            </a:r>
            <a:r>
              <a:rPr lang="ru-RU" sz="2400" b="1" i="1" dirty="0">
                <a:latin typeface="Times New Roman"/>
                <a:ea typeface="Times New Roman"/>
              </a:rPr>
              <a:t>креативных способностей </a:t>
            </a:r>
            <a:r>
              <a:rPr lang="ru-RU" sz="2400" b="1" i="1" dirty="0" smtClean="0">
                <a:latin typeface="Times New Roman"/>
                <a:ea typeface="Times New Roman"/>
              </a:rPr>
              <a:t>обучающихся  через  использование информационных технологий на уровне среднего общего образования</a:t>
            </a:r>
            <a:endParaRPr lang="ru-RU" sz="2000" i="1" dirty="0"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7086">
            <a:off x="9445709" y="4784775"/>
            <a:ext cx="2722589" cy="1980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47164" y="1697200"/>
            <a:ext cx="772463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ln w="28575">
                  <a:solidFill>
                    <a:srgbClr val="4472C4">
                      <a:lumMod val="50000"/>
                    </a:srgbClr>
                  </a:solidFill>
                </a:ln>
                <a:solidFill>
                  <a:srgbClr val="A5A5A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773" y="2232731"/>
            <a:ext cx="1180531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Разработать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информационных технологий,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повышение качества  обучения и развитие креативных  способностей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838" lvl="0" algn="just">
              <a:spcBef>
                <a:spcPts val="1000"/>
              </a:spcBef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апробировать интерактивные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методы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 рамках использования информационных технологий в образовательном процессе, направленных на повышение качества обучения и </a:t>
            </a:r>
            <a:r>
              <a:rPr lang="ru-RU" sz="2200" b="1" dirty="0">
                <a:solidFill>
                  <a:prstClr val="black"/>
                </a:solidFill>
                <a:latin typeface="Times New Roman"/>
                <a:ea typeface="Times New Roman"/>
              </a:rPr>
              <a:t>развитие креативных способностей </a:t>
            </a: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обучающихся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96838" lvl="0" algn="just">
              <a:spcBef>
                <a:spcPts val="1000"/>
              </a:spcBef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опыт организации образовательного процесса с использованием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интерактивных технологий, средств и методов обучения,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повышение качества обучения и </a:t>
            </a:r>
            <a:r>
              <a:rPr lang="ru-RU" sz="2200" b="1" dirty="0">
                <a:solidFill>
                  <a:prstClr val="black"/>
                </a:solidFill>
                <a:latin typeface="Times New Roman"/>
                <a:ea typeface="Times New Roman"/>
              </a:rPr>
              <a:t>развитие креативных способностей </a:t>
            </a: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обучающихся;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4.  </a:t>
            </a: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Создать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энциклопедию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предметам на уровне среднего общего образования, направленной на повышение качества  обучения и развитие креативных  способностей обучающихся </a:t>
            </a:r>
          </a:p>
        </p:txBody>
      </p:sp>
    </p:spTree>
    <p:extLst>
      <p:ext uri="{BB962C8B-B14F-4D97-AF65-F5344CB8AC3E}">
        <p14:creationId xmlns:p14="http://schemas.microsoft.com/office/powerpoint/2010/main" val="25274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08986" y="4938184"/>
            <a:ext cx="3783014" cy="21022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6444"/>
          </a:xfrm>
        </p:spPr>
        <p:txBody>
          <a:bodyPr>
            <a:normAutofit fontScale="90000"/>
          </a:bodyPr>
          <a:lstStyle/>
          <a:p>
            <a:r>
              <a:rPr lang="ru-RU" sz="6500" b="1" dirty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1124101"/>
            <a:ext cx="11805314" cy="554781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2019–2020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творческой группы учителей-предметников, разработка программы, подбор программных средств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нормативно-правового обеспечения.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2020–2022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 интерактивных  технологий,  методов, средств  обучения в образовательный  процесс  на  уровне среднего общего образования для повышения качества обучения  и  развития   креативных    способностей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  Апробация  программы.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2022–2023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представление опыта на муниципальном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364157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5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31" y="177420"/>
            <a:ext cx="11928142" cy="6680579"/>
          </a:xfrm>
        </p:spPr>
        <p:txBody>
          <a:bodyPr>
            <a:normAutofit fontScale="25000" lnSpcReduction="20000"/>
          </a:bodyPr>
          <a:lstStyle/>
          <a:p>
            <a:pPr marL="0" marR="35941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План </a:t>
            </a: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7200" dirty="0">
                <a:latin typeface="Times New Roman"/>
                <a:ea typeface="Calibri"/>
                <a:cs typeface="Times New Roman"/>
              </a:rPr>
              <a:t>деятельности муниципальной инновационной площадки на ___</a:t>
            </a:r>
            <a:r>
              <a:rPr lang="ru-RU" sz="7200" u="sng" dirty="0">
                <a:latin typeface="Times New Roman"/>
                <a:ea typeface="Calibri"/>
                <a:cs typeface="Times New Roman"/>
              </a:rPr>
              <a:t>2020-2021</a:t>
            </a:r>
            <a:r>
              <a:rPr lang="ru-RU" sz="7200" dirty="0">
                <a:latin typeface="Times New Roman"/>
                <a:ea typeface="Calibri"/>
                <a:cs typeface="Times New Roman"/>
              </a:rPr>
              <a:t>_</a:t>
            </a:r>
            <a:r>
              <a:rPr lang="ru-RU" sz="7200" u="sng" dirty="0">
                <a:latin typeface="Times New Roman"/>
                <a:ea typeface="Calibri"/>
                <a:cs typeface="Times New Roman"/>
              </a:rPr>
              <a:t>учебный год</a:t>
            </a:r>
            <a:r>
              <a:rPr lang="ru-RU" sz="7200" dirty="0" smtClean="0">
                <a:latin typeface="Times New Roman"/>
                <a:ea typeface="Calibri"/>
                <a:cs typeface="Times New Roman"/>
              </a:rPr>
              <a:t>______</a:t>
            </a:r>
            <a:r>
              <a:rPr lang="ru-RU" sz="4500" baseline="30000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                     </a:t>
            </a: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500" baseline="30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500" baseline="30000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                       </a:t>
            </a:r>
            <a:r>
              <a:rPr lang="ru-RU" sz="7200" baseline="30000" dirty="0" smtClean="0">
                <a:latin typeface="Times New Roman"/>
                <a:ea typeface="Calibri"/>
                <a:cs typeface="Times New Roman"/>
              </a:rPr>
              <a:t>учебный год</a:t>
            </a:r>
            <a:endParaRPr lang="ru-RU" sz="72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latin typeface="Times New Roman"/>
                <a:ea typeface="Calibri"/>
                <a:cs typeface="Times New Roman"/>
              </a:rPr>
              <a:t>     </a:t>
            </a:r>
            <a:r>
              <a:rPr lang="ru-RU" sz="7200" dirty="0">
                <a:latin typeface="Times New Roman"/>
                <a:ea typeface="Calibri"/>
                <a:cs typeface="Times New Roman"/>
              </a:rPr>
              <a:t>Тема инновационной площадки</a:t>
            </a:r>
            <a:r>
              <a:rPr lang="ru-RU" sz="72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7200" b="1" i="1" u="sng" dirty="0">
                <a:latin typeface="Times New Roman"/>
                <a:ea typeface="Calibri"/>
                <a:cs typeface="Times New Roman"/>
              </a:rPr>
              <a:t> «Информационные технологии в интерактивном обучении на уровне среднего общего образования</a:t>
            </a:r>
            <a:r>
              <a:rPr lang="ru-RU" sz="7200" b="1" i="1" u="sng" dirty="0" smtClean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7200" dirty="0" smtClean="0">
                <a:latin typeface="Times New Roman"/>
                <a:ea typeface="Calibri"/>
                <a:cs typeface="Times New Roman"/>
              </a:rPr>
              <a:t>______________________________________________________________</a:t>
            </a:r>
            <a:endParaRPr lang="ru-RU" sz="72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7200" dirty="0">
                <a:latin typeface="Times New Roman"/>
                <a:ea typeface="Calibri"/>
                <a:cs typeface="Times New Roman"/>
              </a:rPr>
              <a:t>     Наименование этапа  - </a:t>
            </a:r>
            <a:r>
              <a:rPr lang="ru-RU" sz="7200" u="sng" dirty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7200" b="1" i="1" u="sng" dirty="0">
                <a:latin typeface="Times New Roman"/>
                <a:ea typeface="Calibri"/>
                <a:cs typeface="Times New Roman"/>
              </a:rPr>
              <a:t>Внедрение  информационных  интерактивных  технологий,  методов, средств  обучения в образовательный  процесс  на  уровне среднего общего образования для повышения качества обучения  и  развития  </a:t>
            </a:r>
            <a:r>
              <a:rPr lang="ru-RU" sz="7200" b="1" i="1" u="sng" dirty="0" smtClean="0">
                <a:latin typeface="Times New Roman"/>
                <a:ea typeface="Calibri"/>
                <a:cs typeface="Times New Roman"/>
              </a:rPr>
              <a:t> креативных    способностей    </a:t>
            </a:r>
            <a:r>
              <a:rPr lang="ru-RU" sz="7200" b="1" i="1" u="sng" dirty="0">
                <a:latin typeface="Times New Roman"/>
                <a:ea typeface="Calibri"/>
                <a:cs typeface="Times New Roman"/>
              </a:rPr>
              <a:t>обучающихся» </a:t>
            </a:r>
            <a:r>
              <a:rPr lang="ru-RU" sz="7200" i="1" dirty="0" smtClean="0">
                <a:latin typeface="Times New Roman"/>
                <a:ea typeface="Calibri"/>
                <a:cs typeface="Times New Roman"/>
              </a:rPr>
              <a:t>___________________</a:t>
            </a:r>
            <a:endParaRPr lang="ru-RU" sz="72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7200" dirty="0">
                <a:latin typeface="Times New Roman"/>
                <a:ea typeface="Calibri"/>
                <a:cs typeface="Times New Roman"/>
              </a:rPr>
              <a:t>    Цель этапа - </a:t>
            </a:r>
            <a:r>
              <a:rPr lang="ru-RU" sz="7200" b="1" u="sng" dirty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7200" b="1" i="1" u="sng" dirty="0">
                <a:latin typeface="Times New Roman"/>
                <a:ea typeface="Calibri"/>
                <a:cs typeface="Times New Roman"/>
              </a:rPr>
              <a:t>Создание  и апробация  интерактивных  методов, средств  обучения,  используя информационные технологии, направленных  на  повышение  качества  обучения и развитие креативных  способностей обучающихся на уровне среднего общего образования</a:t>
            </a:r>
            <a:r>
              <a:rPr lang="ru-RU" sz="7200" b="1" i="1" u="sng" dirty="0" smtClean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7200" i="1" dirty="0" smtClean="0">
                <a:latin typeface="Times New Roman"/>
                <a:ea typeface="Calibri"/>
                <a:cs typeface="Times New Roman"/>
              </a:rPr>
              <a:t>____________________</a:t>
            </a:r>
            <a:endParaRPr lang="ru-RU" sz="72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7200" dirty="0">
                <a:latin typeface="Times New Roman"/>
                <a:ea typeface="Calibri"/>
                <a:cs typeface="Times New Roman"/>
              </a:rPr>
              <a:t>    Задачи этапа – </a:t>
            </a:r>
            <a:r>
              <a:rPr lang="ru-RU" sz="7200" b="1" i="1" u="sng" dirty="0">
                <a:latin typeface="Times New Roman"/>
                <a:ea typeface="Calibri"/>
                <a:cs typeface="Times New Roman"/>
              </a:rPr>
              <a:t>1) апробировать интерактивные и информационные средства и методы обучения,  направленные  на  повышение  качества  обучения и развитие креативных  способностей обучающихся на уровне </a:t>
            </a:r>
            <a:r>
              <a:rPr lang="ru-RU" sz="7200" b="1" i="1" u="sng" dirty="0">
                <a:latin typeface="Times New Roman"/>
                <a:ea typeface="Calibri"/>
                <a:cs typeface="Times New Roman"/>
              </a:rPr>
              <a:t>среднего  общего  образования</a:t>
            </a:r>
            <a:r>
              <a:rPr lang="ru-RU" sz="7200" b="1" i="1" u="sng" dirty="0" smtClean="0">
                <a:latin typeface="Times New Roman"/>
                <a:ea typeface="Calibri"/>
                <a:cs typeface="Times New Roman"/>
              </a:rPr>
              <a:t>;</a:t>
            </a:r>
            <a:r>
              <a:rPr lang="ru-RU" sz="7200" b="1" i="1" dirty="0" smtClean="0">
                <a:latin typeface="Times New Roman"/>
                <a:ea typeface="Calibri"/>
                <a:cs typeface="Times New Roman"/>
              </a:rPr>
              <a:t>______________________________________________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7200" b="1" i="1" u="sng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sz="7200" b="1" i="1" u="sng" dirty="0">
                <a:latin typeface="Times New Roman"/>
                <a:ea typeface="Calibri"/>
                <a:cs typeface="Times New Roman"/>
              </a:rPr>
              <a:t>) разработать критерии отслеживания качества </a:t>
            </a:r>
            <a:r>
              <a:rPr lang="ru-RU" sz="7200" b="1" i="1" u="sng" dirty="0" err="1">
                <a:latin typeface="Times New Roman"/>
                <a:ea typeface="Calibri"/>
                <a:cs typeface="Times New Roman"/>
              </a:rPr>
              <a:t>обученности</a:t>
            </a:r>
            <a:r>
              <a:rPr lang="ru-RU" sz="7200" b="1" i="1" u="sng" dirty="0">
                <a:latin typeface="Times New Roman"/>
                <a:ea typeface="Calibri"/>
                <a:cs typeface="Times New Roman"/>
              </a:rPr>
              <a:t> и развития креативных способностей</a:t>
            </a:r>
            <a:r>
              <a:rPr lang="ru-RU" sz="7200" b="1" i="1" u="sng" dirty="0" smtClean="0">
                <a:latin typeface="Times New Roman"/>
                <a:ea typeface="Calibri"/>
                <a:cs typeface="Times New Roman"/>
              </a:rPr>
              <a:t>;</a:t>
            </a:r>
            <a:r>
              <a:rPr lang="ru-RU" sz="7200" b="1" i="1" dirty="0" smtClean="0">
                <a:latin typeface="Times New Roman"/>
                <a:ea typeface="Calibri"/>
                <a:cs typeface="Times New Roman"/>
              </a:rPr>
              <a:t>___________________________________________________________________</a:t>
            </a:r>
            <a:endParaRPr lang="ru-RU" sz="7200" b="1" i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7200" b="1" i="1" u="sng" dirty="0">
                <a:latin typeface="Times New Roman"/>
                <a:ea typeface="Calibri"/>
                <a:cs typeface="Times New Roman"/>
              </a:rPr>
              <a:t>3) разработать методические рекомендации по обеспечению педагогического сопровождения </a:t>
            </a:r>
            <a:r>
              <a:rPr lang="ru-RU" sz="7200" b="1" i="1" u="sng" dirty="0" smtClean="0">
                <a:latin typeface="Times New Roman"/>
                <a:ea typeface="Calibri"/>
                <a:cs typeface="Times New Roman"/>
              </a:rPr>
              <a:t>обучающихся.</a:t>
            </a:r>
            <a:r>
              <a:rPr lang="ru-RU" sz="7200" b="1" i="1" dirty="0" smtClean="0">
                <a:latin typeface="Times New Roman"/>
                <a:ea typeface="Calibri"/>
                <a:cs typeface="Times New Roman"/>
              </a:rPr>
              <a:t>____________________________________________________________________</a:t>
            </a:r>
            <a:endParaRPr lang="ru-RU" sz="7200" b="1" i="1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ru-RU" sz="4500" b="1" i="1" u="sng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366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469604"/>
              </p:ext>
            </p:extLst>
          </p:nvPr>
        </p:nvGraphicFramePr>
        <p:xfrm>
          <a:off x="150126" y="150125"/>
          <a:ext cx="11941789" cy="6537567"/>
        </p:xfrm>
        <a:graphic>
          <a:graphicData uri="http://schemas.openxmlformats.org/drawingml/2006/table">
            <a:tbl>
              <a:tblPr firstRow="1" firstCol="1" bandRow="1"/>
              <a:tblGrid>
                <a:gridCol w="436728"/>
                <a:gridCol w="3371921"/>
                <a:gridCol w="3574789"/>
                <a:gridCol w="3739487"/>
                <a:gridCol w="818864"/>
              </a:tblGrid>
              <a:tr h="387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мероприятия </a:t>
                      </a: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название, форма)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 деятельности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Заседание творческой группы учителей – предметников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 состояния и перспективы инновационной деятельности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2020/2021 учебном году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реализации инновационной площадки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2019/2020 учебный год, планирование работы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2020-2021 учебный год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9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Совершенствование нормативно-правовых актов, необходимой рабочей документации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2020-2021 учебный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Актуализация нормативной правовой базы инновационной деятельности,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изучение методических материалов  по реализации инновационной деятельности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Издание приказа об организации инновационной деятельности  и функциональных обязанностях участников 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9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азработка  авторских проектов, программ, уроков педагогов с использованием интерактивных средств и методов обучения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методического комплекса инновационной деятельности 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учебно-методических материалов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 рабочим  программам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предметам на уровне СОО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9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 критериев результативности качества обучения  и развития креативных способностей обучающихся на уровне СОО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Пополнение  диагностического инструментария и проведение мониторинга обучающихся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мониторинга качества обучения  и развития креативных способностей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9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аналитического отчета по реализации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инновационной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  в 2020 –2021 учебном году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 состояния и перспективы инновационной деятельности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2021/2022 учебном году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реализации инновационной площадки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2020/2021 учебный год, планирование работы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2021/2022 учебный год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Апрель-май 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Информационное сопровождение мероприятий  инновационной деятельности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Освещение хода реализации инновационной деятельности на сайте учреждения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 информации на сайте школы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промежуточного  отчёта  по результатам инновационной деятельности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 состояния инновационной деятельности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2020/2021 учебном году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реализации инновационной площадки  по итогам полугодия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раза в год 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63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постоянно действующего семинара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 профессионально-педагогической компетентности  педагогов.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онлайн семинаров с к.п.н. Пуляевской А.М.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</a:p>
                  </a:txBody>
                  <a:tcPr marL="33390" marR="3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19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7086">
            <a:off x="8717911" y="4352955"/>
            <a:ext cx="3273794" cy="23810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19" y="133114"/>
            <a:ext cx="11121788" cy="685752"/>
          </a:xfrm>
        </p:spPr>
        <p:txBody>
          <a:bodyPr>
            <a:noAutofit/>
          </a:bodyPr>
          <a:lstStyle/>
          <a:p>
            <a:r>
              <a:rPr lang="ru-RU" b="1" dirty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b="1" dirty="0" smtClean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endParaRPr lang="ru-RU" b="1" dirty="0">
              <a:ln w="28575">
                <a:solidFill>
                  <a:schemeClr val="accent5">
                    <a:lumMod val="5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941697"/>
            <a:ext cx="11867117" cy="561605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методического продукта, содержащего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материалы по разным предметам. Учителя – предметники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использования данных материалов на уроках.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новой практико-ориентированной профессиональной компетенции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качества образования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учителей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электронной энциклопедии по предметам на уровне среднего общего образования, направленной на повышение</a:t>
            </a:r>
            <a:r>
              <a:rPr lang="ru-RU" sz="1800" b="1" i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 обучения и развитие креативных  способностей обучающихся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7086">
            <a:off x="8290335" y="4366209"/>
            <a:ext cx="4041002" cy="29390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500" b="1" dirty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расписание учащихся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включено занятие по разработке интерактивных материалов.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семинары для учителей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учащимися,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интерактивных материалов на уроках, анализ эффективности данных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3736846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723</Words>
  <Application>Microsoft Office PowerPoint</Application>
  <PresentationFormat>Произвольный</PresentationFormat>
  <Paragraphs>92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Информационные технологии  в интерактивном обучении  на уровне среднего общего образования</vt:lpstr>
      <vt:lpstr>Цель</vt:lpstr>
      <vt:lpstr>Сроки и этапы реализации</vt:lpstr>
      <vt:lpstr> </vt:lpstr>
      <vt:lpstr>Презентация PowerPoint</vt:lpstr>
      <vt:lpstr>Результаты инновационной деятельности</vt:lpstr>
      <vt:lpstr>Мероприятия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Интерактивное сопровождение изучения материала по предметам на уровне среднего общего образования</dc:title>
  <dc:creator>Svetlana K</dc:creator>
  <cp:lastModifiedBy>Пользователь Windows</cp:lastModifiedBy>
  <cp:revision>28</cp:revision>
  <dcterms:created xsi:type="dcterms:W3CDTF">2019-10-10T05:18:57Z</dcterms:created>
  <dcterms:modified xsi:type="dcterms:W3CDTF">2020-09-30T08:25:11Z</dcterms:modified>
</cp:coreProperties>
</file>